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74" r:id="rId4"/>
    <p:sldId id="275" r:id="rId5"/>
    <p:sldId id="271" r:id="rId6"/>
    <p:sldId id="272" r:id="rId7"/>
    <p:sldId id="269" r:id="rId8"/>
    <p:sldId id="270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721" autoAdjust="0"/>
    <p:restoredTop sz="83377" autoAdjust="0"/>
  </p:normalViewPr>
  <p:slideViewPr>
    <p:cSldViewPr snapToGrid="0">
      <p:cViewPr varScale="1">
        <p:scale>
          <a:sx n="57" d="100"/>
          <a:sy n="57" d="100"/>
        </p:scale>
        <p:origin x="4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2914D-DEBA-41E4-AA3A-F79215E17B95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E710B-BB34-4293-885E-DF3A258DED2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428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mtClean="0"/>
              <a:t>https://books.physics.oregonstate.edu/MNEG/psas.html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E710B-BB34-4293-885E-DF3A258DED2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745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1" smtClean="0">
                <a:solidFill>
                  <a:schemeClr val="accent1"/>
                </a:solidFill>
              </a:rPr>
              <a:t>Fundamental theorem of Riemannian geometry: </a:t>
            </a:r>
            <a:r>
              <a:rPr lang="en-US" sz="1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1200" b="1" smtClean="0">
                <a:solidFill>
                  <a:srgbClr val="FF0000"/>
                </a:solidFill>
              </a:rPr>
              <a:t>∇</a:t>
            </a:r>
            <a:r>
              <a:rPr lang="en-US" sz="1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1200" b="1" smtClean="0">
                <a:solidFill>
                  <a:srgbClr val="FF0000"/>
                </a:solidFill>
              </a:rPr>
              <a:t>by the metric tensor g, called the Levi-Civita connection</a:t>
            </a:r>
            <a:r>
              <a:rPr lang="en-US" sz="1200" b="1" baseline="0" smtClean="0">
                <a:solidFill>
                  <a:srgbClr val="FF0000"/>
                </a:solidFill>
              </a:rPr>
              <a:t> given by the Koszul formula</a:t>
            </a:r>
            <a:endParaRPr lang="fr-FR" sz="1200" b="1" smtClean="0">
              <a:solidFill>
                <a:srgbClr val="FF0000"/>
              </a:solidFill>
            </a:endParaRPr>
          </a:p>
          <a:p>
            <a:endParaRPr lang="en-US" smtClean="0"/>
          </a:p>
          <a:p>
            <a:endParaRPr lang="en-US" smtClean="0"/>
          </a:p>
          <a:p>
            <a:r>
              <a:rPr lang="es-ES" smtClean="0"/>
              <a:t>$3$-covariant tensor acting on vector fields</a:t>
            </a:r>
          </a:p>
          <a:p>
            <a:r>
              <a:rPr lang="es-ES" smtClean="0"/>
              <a:t>$$</a:t>
            </a:r>
          </a:p>
          <a:p>
            <a:r>
              <a:rPr lang="es-ES" smtClean="0"/>
              <a:t>(\nabla g)(X,Y,Z) = X g(Y,Z)-g(\nabla_X Y,Z)-g(\nabla_X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 g=0 \Longrightarrow X g(Y,Z) = g(\nabla_X Y,Z)+g(\nabla_X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\nabla_X Y-\nabla_Y X =[X,Y]</a:t>
            </a:r>
          </a:p>
          <a:p>
            <a:r>
              <a:rPr lang="es-ES" smtClean="0"/>
              <a:t>$$</a:t>
            </a:r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E710B-BB34-4293-885E-DF3A258DED2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3938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342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03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611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48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57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537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47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39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640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85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54FEB-C911-4A73-8E55-2098D3327928}" type="datetimeFigureOut">
              <a:rPr lang="fr-FR" smtClean="0"/>
              <a:t>19/08/2023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69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10" Type="http://schemas.openxmlformats.org/officeDocument/2006/relationships/image" Target="../media/image41.png"/><Relationship Id="rId4" Type="http://schemas.openxmlformats.org/officeDocument/2006/relationships/image" Target="../media/image35.jpeg"/><Relationship Id="rId9" Type="http://schemas.openxmlformats.org/officeDocument/2006/relationships/image" Target="../media/image4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53" y="126825"/>
            <a:ext cx="11817960" cy="664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2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177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89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7" y="0"/>
            <a:ext cx="11848053" cy="6664530"/>
          </a:xfrm>
        </p:spPr>
      </p:pic>
    </p:spTree>
    <p:extLst>
      <p:ext uri="{BB962C8B-B14F-4D97-AF65-F5344CB8AC3E}">
        <p14:creationId xmlns:p14="http://schemas.microsoft.com/office/powerpoint/2010/main" val="4202088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3247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0" y="75484"/>
            <a:ext cx="11664516" cy="656129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567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02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54" y="-1"/>
            <a:ext cx="11571476" cy="6508955"/>
          </a:xfrm>
        </p:spPr>
      </p:pic>
    </p:spTree>
    <p:extLst>
      <p:ext uri="{BB962C8B-B14F-4D97-AF65-F5344CB8AC3E}">
        <p14:creationId xmlns:p14="http://schemas.microsoft.com/office/powerpoint/2010/main" val="1748148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7" y="252464"/>
            <a:ext cx="11472242" cy="6453136"/>
          </a:xfrm>
        </p:spPr>
      </p:pic>
    </p:spTree>
    <p:extLst>
      <p:ext uri="{BB962C8B-B14F-4D97-AF65-F5344CB8AC3E}">
        <p14:creationId xmlns:p14="http://schemas.microsoft.com/office/powerpoint/2010/main" val="2513247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397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3" y="95146"/>
            <a:ext cx="11647040" cy="65514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382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" y="0"/>
            <a:ext cx="12008464" cy="675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7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85" y="106241"/>
            <a:ext cx="1051560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Which matrix geometric mean do you mean?</a:t>
            </a:r>
            <a:endParaRPr lang="fr-FR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812" y="1325563"/>
            <a:ext cx="4734828" cy="5363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Scalar </a:t>
            </a:r>
            <a:r>
              <a:rPr lang="en-US" sz="2400" b="1" smtClean="0">
                <a:solidFill>
                  <a:srgbClr val="FF0000"/>
                </a:solidFill>
              </a:rPr>
              <a:t>geometric mean</a:t>
            </a:r>
            <a:r>
              <a:rPr lang="en-US" sz="2400" smtClean="0"/>
              <a:t>:</a:t>
            </a:r>
          </a:p>
          <a:p>
            <a:endParaRPr lang="en-US" sz="2400"/>
          </a:p>
          <a:p>
            <a:pPr marL="0" indent="0">
              <a:buNone/>
            </a:pPr>
            <a:r>
              <a:rPr lang="en-US" sz="2400" smtClean="0"/>
              <a:t>can be obtained in several ways by considering </a:t>
            </a:r>
            <a:r>
              <a:rPr lang="en-US" sz="2400" b="1" smtClean="0">
                <a:solidFill>
                  <a:srgbClr val="FF0000"/>
                </a:solidFill>
              </a:rPr>
              <a:t>limit </a:t>
            </a:r>
            <a:r>
              <a:rPr lang="en-US" sz="2400" b="1">
                <a:solidFill>
                  <a:srgbClr val="FF0000"/>
                </a:solidFill>
              </a:rPr>
              <a:t>of power means when </a:t>
            </a:r>
            <a:r>
              <a:rPr lang="en-US" sz="2400" b="1">
                <a:solidFill>
                  <a:srgbClr val="FF0000"/>
                </a:solidFill>
              </a:rPr>
              <a:t>p</a:t>
            </a:r>
            <a:r>
              <a:rPr lang="en-US" sz="2400" b="1" smtClean="0">
                <a:solidFill>
                  <a:srgbClr val="FF0000"/>
                </a:solidFill>
              </a:rPr>
              <a:t>→0</a:t>
            </a:r>
            <a:r>
              <a:rPr lang="en-US" sz="2400" smtClean="0"/>
              <a:t>: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 smtClean="0"/>
              <a:t>- quasi-arithmetic mean:</a:t>
            </a:r>
          </a:p>
          <a:p>
            <a:pPr marL="0" indent="0">
              <a:buNone/>
            </a:pPr>
            <a:endParaRPr lang="en-US" sz="2400" smtClean="0"/>
          </a:p>
          <a:p>
            <a:pPr marL="0" indent="0">
              <a:buNone/>
            </a:pPr>
            <a:endParaRPr lang="en-US" sz="2400" smtClean="0"/>
          </a:p>
          <a:p>
            <a:pPr marL="0" indent="0">
              <a:buNone/>
            </a:pPr>
            <a:r>
              <a:rPr lang="en-US" sz="2400" smtClean="0"/>
              <a:t>- solution of this equation:</a:t>
            </a:r>
            <a:endParaRPr lang="fr-FR" sz="240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044890" y="1325562"/>
            <a:ext cx="4734828" cy="5363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smtClean="0"/>
              <a:t>Different </a:t>
            </a:r>
            <a:r>
              <a:rPr lang="en-US" sz="2400" b="1" smtClean="0">
                <a:solidFill>
                  <a:srgbClr val="FF0000"/>
                </a:solidFill>
              </a:rPr>
              <a:t>matrix geometric means</a:t>
            </a:r>
            <a:r>
              <a:rPr lang="en-US" sz="2400" smtClean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smtClean="0"/>
              <a:t>- matrix quasi-arithmetic mean: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40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smtClean="0"/>
              <a:t>- solution of this matrix equation:</a:t>
            </a:r>
            <a:endParaRPr lang="fr-FR" sz="2400"/>
          </a:p>
        </p:txBody>
      </p:sp>
      <p:sp>
        <p:nvSpPr>
          <p:cNvPr id="5" name="Right Arrow 4"/>
          <p:cNvSpPr/>
          <p:nvPr/>
        </p:nvSpPr>
        <p:spPr>
          <a:xfrm>
            <a:off x="4808824" y="1607419"/>
            <a:ext cx="2342747" cy="3898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/>
              <a:t>Generalizations</a:t>
            </a:r>
            <a:endParaRPr lang="fr-FR" b="1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091" y="1912569"/>
            <a:ext cx="1777769" cy="2819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96" y="4139831"/>
            <a:ext cx="3105150" cy="6762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1772" y="2088391"/>
            <a:ext cx="3787745" cy="6357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691" y="4420783"/>
            <a:ext cx="3333750" cy="685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0978" y="5112341"/>
            <a:ext cx="2543175" cy="3238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4096" y="2945840"/>
            <a:ext cx="2257425" cy="3714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5011" y="3473113"/>
            <a:ext cx="2667000" cy="3333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1596" y="4816106"/>
            <a:ext cx="1114425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8081" y="4763683"/>
            <a:ext cx="1910466" cy="44372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888" y="5767892"/>
            <a:ext cx="2609850" cy="3429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794006" y="2683903"/>
            <a:ext cx="3343275" cy="44767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74906" y="5738563"/>
            <a:ext cx="3762375" cy="6572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53324" y="6255416"/>
            <a:ext cx="3305175" cy="58102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535076" y="3403545"/>
            <a:ext cx="4541670" cy="53987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06" y="6190110"/>
            <a:ext cx="5504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6"/>
                </a:solidFill>
              </a:rPr>
              <a:t>Ando</a:t>
            </a:r>
            <a:r>
              <a:rPr lang="en-US" b="1">
                <a:solidFill>
                  <a:schemeClr val="accent6"/>
                </a:solidFill>
              </a:rPr>
              <a:t>,</a:t>
            </a:r>
            <a:r>
              <a:rPr lang="en-US" b="1" smtClean="0">
                <a:solidFill>
                  <a:schemeClr val="accent6"/>
                </a:solidFill>
              </a:rPr>
              <a:t>  </a:t>
            </a:r>
            <a:r>
              <a:rPr lang="en-US" b="1">
                <a:solidFill>
                  <a:schemeClr val="accent6"/>
                </a:solidFill>
              </a:rPr>
              <a:t>Li, </a:t>
            </a:r>
            <a:r>
              <a:rPr lang="en-US" b="1">
                <a:solidFill>
                  <a:schemeClr val="accent6"/>
                </a:solidFill>
              </a:rPr>
              <a:t>and </a:t>
            </a:r>
            <a:r>
              <a:rPr lang="en-US" b="1" smtClean="0">
                <a:solidFill>
                  <a:schemeClr val="accent6"/>
                </a:solidFill>
              </a:rPr>
              <a:t>Mathias</a:t>
            </a:r>
            <a:r>
              <a:rPr lang="en-US" b="1">
                <a:solidFill>
                  <a:schemeClr val="accent6"/>
                </a:solidFill>
              </a:rPr>
              <a:t>. "Geometric means."</a:t>
            </a:r>
            <a:r>
              <a:rPr lang="en-US" b="1">
                <a:solidFill>
                  <a:schemeClr val="accent6"/>
                </a:solidFill>
              </a:rPr>
              <a:t> </a:t>
            </a:r>
            <a:endParaRPr lang="en-US" b="1" smtClean="0">
              <a:solidFill>
                <a:schemeClr val="accent6"/>
              </a:solidFill>
            </a:endParaRPr>
          </a:p>
          <a:p>
            <a:r>
              <a:rPr lang="en-US" b="1" i="1" smtClean="0">
                <a:solidFill>
                  <a:schemeClr val="accent6"/>
                </a:solidFill>
              </a:rPr>
              <a:t>Linear </a:t>
            </a:r>
            <a:r>
              <a:rPr lang="en-US" b="1" i="1">
                <a:solidFill>
                  <a:schemeClr val="accent6"/>
                </a:solidFill>
              </a:rPr>
              <a:t>algebra and its applications</a:t>
            </a:r>
            <a:r>
              <a:rPr lang="en-US" b="1">
                <a:solidFill>
                  <a:schemeClr val="accent6"/>
                </a:solidFill>
              </a:rPr>
              <a:t> 385 (2004): 305-334.</a:t>
            </a:r>
            <a:endParaRPr lang="fr-FR" b="1">
              <a:solidFill>
                <a:schemeClr val="accent6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849103" y="3085414"/>
            <a:ext cx="3360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Riemannian distance on SPD cone</a:t>
            </a:r>
            <a:endParaRPr lang="fr-FR"/>
          </a:p>
        </p:txBody>
      </p:sp>
      <p:sp>
        <p:nvSpPr>
          <p:cNvPr id="23" name="TextBox 22"/>
          <p:cNvSpPr txBox="1"/>
          <p:nvPr/>
        </p:nvSpPr>
        <p:spPr>
          <a:xfrm>
            <a:off x="7514422" y="1791654"/>
            <a:ext cx="2435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Riemannian barycenter: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121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98" y="-195669"/>
            <a:ext cx="1126531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Fundamental theorem of Riemannian geometry</a:t>
            </a:r>
            <a:endParaRPr lang="fr-FR" b="1">
              <a:solidFill>
                <a:schemeClr val="accent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98" y="2216629"/>
            <a:ext cx="4445799" cy="3335103"/>
          </a:xfrm>
        </p:spPr>
      </p:pic>
      <p:sp>
        <p:nvSpPr>
          <p:cNvPr id="5" name="TextBox 4"/>
          <p:cNvSpPr txBox="1"/>
          <p:nvPr/>
        </p:nvSpPr>
        <p:spPr>
          <a:xfrm>
            <a:off x="372098" y="952792"/>
            <a:ext cx="108554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3200" b="1">
                <a:solidFill>
                  <a:srgbClr val="FF0000"/>
                </a:solidFill>
              </a:rPr>
              <a:t>∇</a:t>
            </a:r>
            <a:r>
              <a:rPr lang="en-US" sz="3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3200" b="1" smtClean="0">
                <a:solidFill>
                  <a:srgbClr val="FF0000"/>
                </a:solidFill>
              </a:rPr>
              <a:t>by the metric tensor g, called the Levi-Civita connection</a:t>
            </a:r>
            <a:endParaRPr lang="fr-FR" sz="3200" b="1">
              <a:solidFill>
                <a:srgbClr val="FF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160" y="2800670"/>
            <a:ext cx="6822040" cy="5876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91587" y="2273632"/>
            <a:ext cx="7078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3-covariant </a:t>
            </a:r>
            <a:r>
              <a:rPr lang="en-US" sz="2400"/>
              <a:t>tensor </a:t>
            </a:r>
            <a:r>
              <a:rPr lang="fr-FR" sz="2400" smtClean="0"/>
              <a:t>∇g </a:t>
            </a:r>
            <a:r>
              <a:rPr lang="en-US" sz="2400" smtClean="0"/>
              <a:t>acting </a:t>
            </a:r>
            <a:r>
              <a:rPr lang="en-US" sz="2400"/>
              <a:t>on vector </a:t>
            </a:r>
            <a:r>
              <a:rPr lang="en-US" sz="2400" smtClean="0"/>
              <a:t>fields X, Y, and Z:</a:t>
            </a:r>
            <a:endParaRPr lang="fr-FR" sz="24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344" y="3649593"/>
            <a:ext cx="6273723" cy="57162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00161" y="4402025"/>
            <a:ext cx="68379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metric compatibility of </a:t>
            </a:r>
            <a:r>
              <a:rPr lang="fr-FR" sz="2400" smtClean="0"/>
              <a:t>∇:</a:t>
            </a:r>
            <a:endParaRPr lang="en-US" sz="2400" smtClean="0"/>
          </a:p>
          <a:p>
            <a:r>
              <a:rPr lang="en-US" sz="2400"/>
              <a:t>metric tensor g is preserved by parallel transport of </a:t>
            </a:r>
            <a:r>
              <a:rPr lang="fr-FR" sz="2400"/>
              <a:t>∇</a:t>
            </a:r>
          </a:p>
          <a:p>
            <a:r>
              <a:rPr lang="en-US" smtClean="0"/>
              <a:t>  </a:t>
            </a:r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5200161" y="3535775"/>
            <a:ext cx="6552037" cy="7524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5065160" y="5257833"/>
            <a:ext cx="208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Torsion-free </a:t>
            </a:r>
            <a:r>
              <a:rPr lang="fr-FR" sz="2400" smtClean="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9387" y="5213042"/>
            <a:ext cx="3169426" cy="61751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507250" y="5257834"/>
            <a:ext cx="1718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(Lie bracket)</a:t>
            </a:r>
            <a:endParaRPr lang="fr-FR" sz="240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625" y="6143442"/>
            <a:ext cx="11458575" cy="5429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2270" y="5763704"/>
            <a:ext cx="3442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Koszul formula defining </a:t>
            </a:r>
            <a:r>
              <a:rPr lang="fr-FR" sz="240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5197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322" y="0"/>
            <a:ext cx="9554678" cy="68841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633773" cy="1741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8" y="3825641"/>
            <a:ext cx="2609010" cy="30323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12" y="1741626"/>
            <a:ext cx="1837062" cy="203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1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Side-Angle-Side theorem (SAS) in Euclidean and hyperbolic geometry</a:t>
            </a:r>
            <a:endParaRPr lang="fr-FR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mtClean="0"/>
              <a:t>Avoid checking lengths and interior angles of two triangles to check whether they are congruent or not: 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b="1" smtClean="0">
                <a:solidFill>
                  <a:srgbClr val="FF0000"/>
                </a:solidFill>
              </a:rPr>
              <a:t>SAS theorem</a:t>
            </a:r>
            <a:r>
              <a:rPr lang="en-US" smtClean="0"/>
              <a:t>: Only need to check just two sides with their interior angles</a:t>
            </a:r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359" y="3857200"/>
            <a:ext cx="4257675" cy="2781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582" y="3813005"/>
            <a:ext cx="3025299" cy="304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43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84" y="-77637"/>
            <a:ext cx="11931316" cy="1325563"/>
          </a:xfrm>
        </p:spPr>
        <p:txBody>
          <a:bodyPr>
            <a:normAutofit/>
          </a:bodyPr>
          <a:lstStyle/>
          <a:p>
            <a:r>
              <a:rPr lang="en-US" sz="4000" b="1" smtClean="0">
                <a:solidFill>
                  <a:schemeClr val="accent1"/>
                </a:solidFill>
              </a:rPr>
              <a:t>Differentiable approximations of Hilbert simplex distance</a:t>
            </a:r>
            <a:endParaRPr lang="fr-FR" sz="4000" b="1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39" y="1036822"/>
            <a:ext cx="6193655" cy="5701884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149397" y="5843471"/>
            <a:ext cx="3664085" cy="757037"/>
            <a:chOff x="7052761" y="5368389"/>
            <a:chExt cx="4333525" cy="89535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52761" y="5611277"/>
              <a:ext cx="1647825" cy="4095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71686" y="5368389"/>
              <a:ext cx="2514600" cy="89535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6462360" y="5243608"/>
            <a:ext cx="562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Non-differentiable Hilbert simplex distance:</a:t>
            </a:r>
            <a:endParaRPr lang="fr-FR" sz="2400"/>
          </a:p>
        </p:txBody>
      </p:sp>
      <p:sp>
        <p:nvSpPr>
          <p:cNvPr id="9" name="TextBox 8"/>
          <p:cNvSpPr txBox="1"/>
          <p:nvPr/>
        </p:nvSpPr>
        <p:spPr>
          <a:xfrm>
            <a:off x="6754948" y="1233935"/>
            <a:ext cx="49589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D</a:t>
            </a:r>
            <a:r>
              <a:rPr lang="en-US" sz="2400" smtClean="0"/>
              <a:t>ifferentiable approximations </a:t>
            </a:r>
            <a:r>
              <a:rPr lang="en-US" sz="2800" smtClean="0"/>
              <a:t>of </a:t>
            </a:r>
            <a:r>
              <a:rPr lang="el-GR" sz="2800" smtClean="0"/>
              <a:t>ρ</a:t>
            </a:r>
            <a:r>
              <a:rPr lang="en-US" sz="2800" baseline="-25000" smtClean="0"/>
              <a:t>HG</a:t>
            </a:r>
            <a:r>
              <a:rPr lang="en-US"/>
              <a:t> :</a:t>
            </a:r>
            <a:endParaRPr lang="fr-FR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291" y="1839768"/>
            <a:ext cx="5001276" cy="8375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369" y="2707441"/>
            <a:ext cx="3686175" cy="8572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0480" y="4356258"/>
            <a:ext cx="3876675" cy="5238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039291" y="3763939"/>
            <a:ext cx="4909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converges to Hilbert simplex distance:</a:t>
            </a:r>
            <a:endParaRPr lang="fr-FR"/>
          </a:p>
        </p:txBody>
      </p:sp>
      <p:sp>
        <p:nvSpPr>
          <p:cNvPr id="15" name="Double Brace 14"/>
          <p:cNvSpPr/>
          <p:nvPr/>
        </p:nvSpPr>
        <p:spPr>
          <a:xfrm>
            <a:off x="260684" y="952902"/>
            <a:ext cx="6433055" cy="4290706"/>
          </a:xfrm>
          <a:prstGeom prst="bracePair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mtClean="0"/>
              <a:t>h</a:t>
            </a:r>
            <a:endParaRPr lang="fr-FR"/>
          </a:p>
        </p:txBody>
      </p:sp>
      <p:sp>
        <p:nvSpPr>
          <p:cNvPr id="16" name="TextBox 15"/>
          <p:cNvSpPr txBox="1"/>
          <p:nvPr/>
        </p:nvSpPr>
        <p:spPr>
          <a:xfrm rot="10800000">
            <a:off x="-102357" y="849508"/>
            <a:ext cx="553998" cy="413619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2400" b="1" smtClean="0">
                <a:solidFill>
                  <a:schemeClr val="accent4"/>
                </a:solidFill>
              </a:rPr>
              <a:t>Differentiable    approximations</a:t>
            </a:r>
            <a:endParaRPr lang="fr-FR" sz="2400" b="1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77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634" y="105878"/>
            <a:ext cx="11199795" cy="1325563"/>
          </a:xfrm>
        </p:spPr>
        <p:txBody>
          <a:bodyPr/>
          <a:lstStyle/>
          <a:p>
            <a:pPr algn="ctr"/>
            <a:r>
              <a:rPr lang="en-US" b="1" smtClean="0">
                <a:solidFill>
                  <a:schemeClr val="accent1"/>
                </a:solidFill>
              </a:rPr>
              <a:t>A generalization of the law of large numbers (LLN) and the central limit theorem (CLT)</a:t>
            </a:r>
            <a:endParaRPr lang="fr-FR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692" y="1431441"/>
            <a:ext cx="11424386" cy="4351338"/>
          </a:xfrm>
        </p:spPr>
        <p:txBody>
          <a:bodyPr/>
          <a:lstStyle/>
          <a:p>
            <a:r>
              <a:rPr lang="en-US" smtClean="0"/>
              <a:t>Quasi-arithmetic means for a </a:t>
            </a:r>
            <a:r>
              <a:rPr lang="en-US"/>
              <a:t>strictly monotone and </a:t>
            </a:r>
            <a:r>
              <a:rPr lang="en-US" smtClean="0"/>
              <a:t>smooth function </a:t>
            </a:r>
            <a:r>
              <a:rPr lang="en-US"/>
              <a:t>f(u)</a:t>
            </a:r>
            <a:r>
              <a:rPr lang="en-US" smtClean="0"/>
              <a:t>:</a:t>
            </a:r>
          </a:p>
          <a:p>
            <a:pPr marL="0" indent="0">
              <a:buNone/>
            </a:pPr>
            <a:r>
              <a:rPr lang="en-US" smtClean="0"/>
              <a:t>     </a:t>
            </a:r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Quasi-arithmetic expected value</a:t>
            </a:r>
            <a:r>
              <a:rPr lang="en-US" smtClean="0"/>
              <a:t> of a random variable X:</a:t>
            </a:r>
          </a:p>
          <a:p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Law of large numbers</a:t>
            </a:r>
            <a:r>
              <a:rPr lang="en-US" smtClean="0"/>
              <a:t> for an iid random vector with variance V[X]&lt;</a:t>
            </a:r>
            <a:r>
              <a:rPr lang="fr-FR"/>
              <a:t>∞</a:t>
            </a:r>
            <a:r>
              <a:rPr lang="en-US" smtClean="0"/>
              <a:t>:</a:t>
            </a:r>
          </a:p>
          <a:p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Central limit theorem</a:t>
            </a:r>
            <a:r>
              <a:rPr lang="en-US" smtClean="0"/>
              <a:t>:</a:t>
            </a:r>
          </a:p>
          <a:p>
            <a:endParaRPr lang="en-US" smtClean="0"/>
          </a:p>
          <a:p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3916830" y="2169959"/>
            <a:ext cx="4907705" cy="409576"/>
            <a:chOff x="3916830" y="2333137"/>
            <a:chExt cx="4907705" cy="40957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16830" y="2333138"/>
              <a:ext cx="2647950" cy="4095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260" y="2333137"/>
              <a:ext cx="2200275" cy="409575"/>
            </a:xfrm>
            <a:prstGeom prst="rect">
              <a:avLst/>
            </a:prstGeom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155" y="3624086"/>
            <a:ext cx="2895600" cy="381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123" y="5171116"/>
            <a:ext cx="3905250" cy="590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123" y="5664107"/>
            <a:ext cx="7734300" cy="9429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94070" y="6521297"/>
            <a:ext cx="929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Miguel De Carvalho. Mean, what do you mean? The American Statistician, 70(3):</a:t>
            </a:r>
            <a:r>
              <a:rPr lang="en-US" b="1" smtClean="0">
                <a:solidFill>
                  <a:schemeClr val="accent6"/>
                </a:solidFill>
              </a:rPr>
              <a:t>270-274</a:t>
            </a:r>
            <a:r>
              <a:rPr lang="en-US" b="1">
                <a:solidFill>
                  <a:schemeClr val="accent6"/>
                </a:solidFill>
              </a:rPr>
              <a:t>, 2016.</a:t>
            </a:r>
            <a:endParaRPr lang="fr-FR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24" y="2004608"/>
            <a:ext cx="7058925" cy="680638"/>
          </a:xfrm>
        </p:spPr>
        <p:txBody>
          <a:bodyPr/>
          <a:lstStyle/>
          <a:p>
            <a:endParaRPr lang="fr-FR"/>
          </a:p>
        </p:txBody>
      </p:sp>
      <p:pic>
        <p:nvPicPr>
          <p:cNvPr id="1026" name="Picture 2" descr="https://franknielsen.github.io/Books/Cover-CAS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53" y="237506"/>
            <a:ext cx="2173739" cy="325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franknielsen.github.io/Books/Cover-PP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467" y="221198"/>
            <a:ext cx="2231490" cy="322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franknielsen.github.io/Books/CoverR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233" y="247614"/>
            <a:ext cx="2423995" cy="310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franknielsen.github.io/Books/CoverHighDimD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3707" y="201558"/>
            <a:ext cx="2260366" cy="320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franknielsen.github.io/Books/CoverMML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54" y="3744227"/>
            <a:ext cx="2092816" cy="303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franknielsen.github.io/Books/CoverCVZ.png"/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397" y="3744227"/>
            <a:ext cx="2093429" cy="303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franknielsen.github.io/Books/CoverHDP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953" y="3766151"/>
            <a:ext cx="1977278" cy="300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franknielsen.github.io/Books/Cover-InferenceDivergence-Pardo-2006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651" y="3766151"/>
            <a:ext cx="2000484" cy="297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franknielsen.github.io/Books/IntroHighDimStats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420" y="3788593"/>
            <a:ext cx="1867901" cy="2956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88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23" y="789271"/>
            <a:ext cx="3603764" cy="54929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87" y="789271"/>
            <a:ext cx="4169367" cy="48900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137" y="789271"/>
            <a:ext cx="4308863" cy="53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0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14"/>
            <a:ext cx="11956026" cy="6725265"/>
          </a:xfrm>
        </p:spPr>
      </p:pic>
    </p:spTree>
    <p:extLst>
      <p:ext uri="{BB962C8B-B14F-4D97-AF65-F5344CB8AC3E}">
        <p14:creationId xmlns:p14="http://schemas.microsoft.com/office/powerpoint/2010/main" val="356408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3266</TotalTime>
  <Words>389</Words>
  <Application>Microsoft Office PowerPoint</Application>
  <PresentationFormat>Widescreen</PresentationFormat>
  <Paragraphs>75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Which matrix geometric mean do you mean?</vt:lpstr>
      <vt:lpstr>PowerPoint Presentation</vt:lpstr>
      <vt:lpstr>Side-Angle-Side theorem (SAS) in Euclidean and hyperbolic geometry</vt:lpstr>
      <vt:lpstr>Differentiable approximations of Hilbert simplex distance</vt:lpstr>
      <vt:lpstr>A generalization of the law of large numbers (LLN) and the central limit theorem (CLT)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Fundamental theorem of Riemannian geometry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</dc:creator>
  <cp:lastModifiedBy>Nielsen</cp:lastModifiedBy>
  <cp:revision>18</cp:revision>
  <dcterms:created xsi:type="dcterms:W3CDTF">2023-06-22T03:27:08Z</dcterms:created>
  <dcterms:modified xsi:type="dcterms:W3CDTF">2023-08-20T03:56:12Z</dcterms:modified>
</cp:coreProperties>
</file>

<file path=docProps/thumbnail.jpeg>
</file>